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mp4" ContentType="video/mp4"/>
  <Default Extension="emf" ContentType="image/x-emf"/>
  <Default Extension="wdp" ContentType="image/vnd.ms-photo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handoutMasterIdLst>
    <p:handoutMasterId r:id="rId13"/>
  </p:handoutMasterIdLst>
  <p:sldIdLst>
    <p:sldId id="256" r:id="rId2"/>
    <p:sldId id="269" r:id="rId3"/>
    <p:sldId id="257" r:id="rId4"/>
    <p:sldId id="274" r:id="rId5"/>
    <p:sldId id="258" r:id="rId6"/>
    <p:sldId id="276" r:id="rId7"/>
    <p:sldId id="277" r:id="rId8"/>
    <p:sldId id="275" r:id="rId9"/>
    <p:sldId id="271" r:id="rId10"/>
    <p:sldId id="278" r:id="rId11"/>
  </p:sldIdLst>
  <p:sldSz cx="9144000" cy="6858000" type="screen4x3"/>
  <p:notesSz cx="6797675" cy="9926638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FF9F1B"/>
    <a:srgbClr val="FFC50A"/>
    <a:srgbClr val="E0AA18"/>
    <a:srgbClr val="FFC21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72"/>
    <p:restoredTop sz="94691"/>
  </p:normalViewPr>
  <p:slideViewPr>
    <p:cSldViewPr>
      <p:cViewPr>
        <p:scale>
          <a:sx n="100" d="100"/>
          <a:sy n="100" d="100"/>
        </p:scale>
        <p:origin x="2992" y="133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notesMaster" Target="notesMasters/notesMaster1.xml"/><Relationship Id="rId13" Type="http://schemas.openxmlformats.org/officeDocument/2006/relationships/handoutMaster" Target="handoutMasters/handoutMaster1.xml"/><Relationship Id="rId14" Type="http://schemas.openxmlformats.org/officeDocument/2006/relationships/presProps" Target="presProps.xml"/><Relationship Id="rId15" Type="http://schemas.openxmlformats.org/officeDocument/2006/relationships/viewProps" Target="viewProps.xml"/><Relationship Id="rId16" Type="http://schemas.openxmlformats.org/officeDocument/2006/relationships/theme" Target="theme/theme1.xml"/><Relationship Id="rId17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135F49-C3DC-044E-A9ED-7270933A4B0C}" type="datetimeFigureOut">
              <a:rPr lang="it-IT" smtClean="0"/>
              <a:t>22/02/16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2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3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FF02FC-7F49-654C-8AFF-17E2EF8D7485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3692101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51DEE1-D90A-2840-B7C1-52C06E309B2E}" type="datetimeFigureOut">
              <a:rPr lang="it-IT" smtClean="0"/>
              <a:t>22/02/16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EC09CD-CD31-274C-8962-99270D694F25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1924445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1E738-1A24-4734-B7F3-9F878855232D}" type="slidenum">
              <a:rPr lang="it-IT" smtClean="0"/>
              <a:t>‹n.›</a:t>
            </a:fld>
            <a:endParaRPr lang="it-IT"/>
          </a:p>
        </p:txBody>
      </p:sp>
      <p:pic>
        <p:nvPicPr>
          <p:cNvPr id="7" name="Immagin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7544" y="6309320"/>
            <a:ext cx="1832653" cy="452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32725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1E738-1A24-4734-B7F3-9F878855232D}" type="slidenum">
              <a:rPr lang="it-IT" smtClean="0"/>
              <a:t>‹n.›</a:t>
            </a:fld>
            <a:endParaRPr lang="it-IT"/>
          </a:p>
        </p:txBody>
      </p:sp>
      <p:pic>
        <p:nvPicPr>
          <p:cNvPr id="7" name="Immagin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5400000">
            <a:off x="-668371" y="3615203"/>
            <a:ext cx="1832653" cy="452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672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1E738-1A24-4734-B7F3-9F878855232D}" type="slidenum">
              <a:rPr lang="it-IT" smtClean="0"/>
              <a:t>‹n.›</a:t>
            </a:fld>
            <a:endParaRPr lang="it-IT"/>
          </a:p>
        </p:txBody>
      </p:sp>
      <p:pic>
        <p:nvPicPr>
          <p:cNvPr id="7" name="Immagin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5400000">
            <a:off x="-668371" y="3615203"/>
            <a:ext cx="1832653" cy="452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4089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1E738-1A24-4734-B7F3-9F878855232D}" type="slidenum">
              <a:rPr lang="it-IT" smtClean="0"/>
              <a:t>‹n.›</a:t>
            </a:fld>
            <a:endParaRPr lang="it-IT"/>
          </a:p>
        </p:txBody>
      </p:sp>
      <p:pic>
        <p:nvPicPr>
          <p:cNvPr id="7" name="Immagin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7544" y="6309320"/>
            <a:ext cx="1832653" cy="452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282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1E738-1A24-4734-B7F3-9F878855232D}" type="slidenum">
              <a:rPr lang="it-IT" smtClean="0"/>
              <a:t>‹n.›</a:t>
            </a:fld>
            <a:endParaRPr lang="it-IT"/>
          </a:p>
        </p:txBody>
      </p:sp>
      <p:pic>
        <p:nvPicPr>
          <p:cNvPr id="7" name="Immagin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7544" y="6309320"/>
            <a:ext cx="1832653" cy="452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1108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1E738-1A24-4734-B7F3-9F878855232D}" type="slidenum">
              <a:rPr lang="it-IT" smtClean="0"/>
              <a:t>‹n.›</a:t>
            </a:fld>
            <a:endParaRPr lang="it-IT"/>
          </a:p>
        </p:txBody>
      </p:sp>
      <p:pic>
        <p:nvPicPr>
          <p:cNvPr id="8" name="Immagin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7544" y="6309320"/>
            <a:ext cx="1832653" cy="452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10416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1E738-1A24-4734-B7F3-9F878855232D}" type="slidenum">
              <a:rPr lang="it-IT" smtClean="0"/>
              <a:t>‹n.›</a:t>
            </a:fld>
            <a:endParaRPr lang="it-IT"/>
          </a:p>
        </p:txBody>
      </p:sp>
      <p:pic>
        <p:nvPicPr>
          <p:cNvPr id="10" name="Immagine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7544" y="6309320"/>
            <a:ext cx="1832653" cy="452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68637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1E738-1A24-4734-B7F3-9F878855232D}" type="slidenum">
              <a:rPr lang="it-IT" smtClean="0"/>
              <a:t>‹n.›</a:t>
            </a:fld>
            <a:endParaRPr lang="it-IT"/>
          </a:p>
        </p:txBody>
      </p:sp>
      <p:pic>
        <p:nvPicPr>
          <p:cNvPr id="6" name="Immagine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7544" y="6309320"/>
            <a:ext cx="1832653" cy="452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56239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1E738-1A24-4734-B7F3-9F878855232D}" type="slidenum">
              <a:rPr lang="it-IT" smtClean="0"/>
              <a:t>‹n.›</a:t>
            </a:fld>
            <a:endParaRPr lang="it-IT"/>
          </a:p>
        </p:txBody>
      </p:sp>
      <p:pic>
        <p:nvPicPr>
          <p:cNvPr id="5" name="Immagine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7544" y="6309320"/>
            <a:ext cx="1832653" cy="452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50054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1E738-1A24-4734-B7F3-9F878855232D}" type="slidenum">
              <a:rPr lang="it-IT" smtClean="0"/>
              <a:t>‹n.›</a:t>
            </a:fld>
            <a:endParaRPr lang="it-IT"/>
          </a:p>
        </p:txBody>
      </p:sp>
      <p:pic>
        <p:nvPicPr>
          <p:cNvPr id="8" name="Immagin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7544" y="6309320"/>
            <a:ext cx="1832653" cy="452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70032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1E738-1A24-4734-B7F3-9F878855232D}" type="slidenum">
              <a:rPr lang="it-IT" smtClean="0"/>
              <a:t>‹n.›</a:t>
            </a:fld>
            <a:endParaRPr lang="it-IT"/>
          </a:p>
        </p:txBody>
      </p:sp>
      <p:pic>
        <p:nvPicPr>
          <p:cNvPr id="8" name="Immagin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7544" y="6309320"/>
            <a:ext cx="1832653" cy="452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8461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dirty="0" smtClean="0"/>
              <a:t>Fare clic per modificare lo stile del titolo</a:t>
            </a:r>
            <a:endParaRPr lang="it-IT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dirty="0" smtClean="0"/>
              <a:t>Fare clic per modificare stili del testo dello schema</a:t>
            </a:r>
          </a:p>
          <a:p>
            <a:pPr lvl="1"/>
            <a:r>
              <a:rPr lang="it-IT" dirty="0" smtClean="0"/>
              <a:t>Secondo livello</a:t>
            </a:r>
          </a:p>
          <a:p>
            <a:pPr lvl="2"/>
            <a:r>
              <a:rPr lang="it-IT" dirty="0" smtClean="0"/>
              <a:t>Terzo livello</a:t>
            </a:r>
          </a:p>
          <a:p>
            <a:pPr lvl="3"/>
            <a:r>
              <a:rPr lang="it-IT" dirty="0" smtClean="0"/>
              <a:t>Quarto livello</a:t>
            </a:r>
          </a:p>
          <a:p>
            <a:pPr lvl="4"/>
            <a:r>
              <a:rPr lang="it-IT" dirty="0" smtClean="0"/>
              <a:t>Quinto livello</a:t>
            </a:r>
            <a:endParaRPr lang="it-IT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BrauerNeue-Bold"/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BrauerNeue-Bold"/>
              </a:defRPr>
            </a:lvl1pPr>
          </a:lstStyle>
          <a:p>
            <a:fld id="{50F1E738-1A24-4734-B7F3-9F878855232D}" type="slidenum">
              <a:rPr lang="it-IT" smtClean="0"/>
              <a:pPr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566042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BrauerNeue-Bold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BrauerNeue-Bold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BrauerNeue-Bold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BrauerNeue-Bold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BrauerNeue-Bold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BrauerNeue-Bold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em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p-learning.com/DemoFAD/" TargetMode="External"/><Relationship Id="rId3" Type="http://schemas.openxmlformats.org/officeDocument/2006/relationships/hyperlink" Target="http://p-learning.com/demo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3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Relationship Id="rId3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 descr="striscione_p-learning_160x64.pd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76872"/>
            <a:ext cx="9144000" cy="2572821"/>
          </a:xfrm>
          <a:prstGeom prst="rect">
            <a:avLst/>
          </a:prstGeom>
        </p:spPr>
      </p:pic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1E738-1A24-4734-B7F3-9F878855232D}" type="slidenum">
              <a:rPr lang="it-IT" smtClean="0"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62062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 smtClean="0">
                <a:latin typeface="Arial"/>
                <a:cs typeface="Arial"/>
              </a:rPr>
              <a:t>DEMO</a:t>
            </a:r>
            <a:endParaRPr lang="it-IT" b="1" dirty="0">
              <a:latin typeface="Arial"/>
              <a:cs typeface="Arial"/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it-IT" sz="2800" dirty="0" smtClean="0">
              <a:solidFill>
                <a:srgbClr val="FF0000"/>
              </a:solidFill>
              <a:hlinkClick r:id="rId2"/>
            </a:endParaRPr>
          </a:p>
          <a:p>
            <a:pPr marL="0" indent="0" algn="ctr">
              <a:buNone/>
            </a:pPr>
            <a:endParaRPr lang="it-IT" sz="2800" dirty="0">
              <a:solidFill>
                <a:srgbClr val="FF0000"/>
              </a:solidFill>
              <a:hlinkClick r:id="rId2"/>
            </a:endParaRPr>
          </a:p>
          <a:p>
            <a:pPr marL="0" indent="0" algn="ctr">
              <a:buNone/>
            </a:pPr>
            <a:endParaRPr lang="it-IT" sz="2000" dirty="0" smtClean="0">
              <a:solidFill>
                <a:srgbClr val="000000"/>
              </a:solidFill>
            </a:endParaRPr>
          </a:p>
          <a:p>
            <a:pPr marL="0" indent="0" algn="ctr">
              <a:buNone/>
            </a:pPr>
            <a:r>
              <a:rPr lang="it-IT" sz="2400" b="1" dirty="0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LEZIONI DIMOSTRATIVE</a:t>
            </a:r>
          </a:p>
          <a:p>
            <a:pPr marL="0" indent="0" algn="ctr">
              <a:buNone/>
            </a:pPr>
            <a:endParaRPr lang="it-IT" sz="2400" b="1" dirty="0" smtClean="0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  <a:p>
            <a:pPr marL="0" indent="0" algn="ctr">
              <a:buNone/>
            </a:pPr>
            <a:r>
              <a:rPr lang="it-IT" sz="2400" b="1" dirty="0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hlinkClick r:id="rId3"/>
              </a:rPr>
              <a:t>http://p-learning.com/demo</a:t>
            </a:r>
            <a:endParaRPr lang="it-IT" sz="2400" b="1" dirty="0" smtClean="0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  <a:p>
            <a:pPr marL="0" indent="0" algn="ctr">
              <a:buNone/>
            </a:pPr>
            <a:endParaRPr lang="it-IT" sz="1800" b="1" dirty="0" smtClean="0">
              <a:solidFill>
                <a:srgbClr val="000000"/>
              </a:solidFill>
            </a:endParaRPr>
          </a:p>
          <a:p>
            <a:pPr marL="0" indent="0" algn="ctr">
              <a:buNone/>
            </a:pPr>
            <a:endParaRPr lang="it-IT" sz="2000" b="1" dirty="0" smtClean="0">
              <a:solidFill>
                <a:srgbClr val="000000"/>
              </a:solidFill>
            </a:endParaRPr>
          </a:p>
          <a:p>
            <a:pPr marL="0" indent="0" algn="ctr">
              <a:buNone/>
            </a:pPr>
            <a:endParaRPr lang="it-IT" sz="1800" dirty="0" smtClean="0">
              <a:solidFill>
                <a:srgbClr val="000000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1E738-1A24-4734-B7F3-9F878855232D}" type="slidenum">
              <a:rPr lang="it-IT" smtClean="0"/>
              <a:t>10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06608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sellaDiTesto 6"/>
          <p:cNvSpPr txBox="1"/>
          <p:nvPr/>
        </p:nvSpPr>
        <p:spPr>
          <a:xfrm>
            <a:off x="3851920" y="2780928"/>
            <a:ext cx="14238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dirty="0" err="1" smtClean="0">
                <a:solidFill>
                  <a:schemeClr val="bg1"/>
                </a:solidFill>
              </a:rPr>
              <a:t>P</a:t>
            </a:r>
            <a:r>
              <a:rPr lang="it-IT" dirty="0" smtClean="0">
                <a:solidFill>
                  <a:schemeClr val="bg1"/>
                </a:solidFill>
              </a:rPr>
              <a:t>-Learning </a:t>
            </a:r>
          </a:p>
          <a:p>
            <a:pPr algn="ctr"/>
            <a:r>
              <a:rPr lang="it-IT" dirty="0" smtClean="0">
                <a:solidFill>
                  <a:schemeClr val="bg1"/>
                </a:solidFill>
              </a:rPr>
              <a:t>multimediale</a:t>
            </a:r>
            <a:endParaRPr lang="it-IT" dirty="0">
              <a:solidFill>
                <a:schemeClr val="bg1"/>
              </a:solidFill>
            </a:endParaRPr>
          </a:p>
        </p:txBody>
      </p:sp>
      <p:pic>
        <p:nvPicPr>
          <p:cNvPr id="2" name="Showrell_2013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620688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9521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1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/>
          <a:lstStyle/>
          <a:p>
            <a:r>
              <a:rPr lang="it-IT" b="1" dirty="0" smtClean="0">
                <a:latin typeface="Arial"/>
                <a:cs typeface="Arial"/>
              </a:rPr>
              <a:t>Chi è P-Learning</a:t>
            </a:r>
            <a:endParaRPr lang="it-IT" b="1" dirty="0">
              <a:latin typeface="Arial"/>
              <a:cs typeface="Arial"/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4713387"/>
          </a:xfrm>
        </p:spPr>
        <p:txBody>
          <a:bodyPr>
            <a:normAutofit fontScale="70000" lnSpcReduction="20000"/>
          </a:bodyPr>
          <a:lstStyle/>
          <a:p>
            <a:r>
              <a:rPr lang="it-IT" dirty="0" smtClean="0">
                <a:latin typeface="Arial Narrow"/>
                <a:cs typeface="Arial Narrow"/>
              </a:rPr>
              <a:t>Opera </a:t>
            </a:r>
            <a:r>
              <a:rPr lang="it-IT" dirty="0" smtClean="0">
                <a:solidFill>
                  <a:srgbClr val="E0AA18"/>
                </a:solidFill>
                <a:latin typeface="Arial Narrow"/>
                <a:cs typeface="Arial Narrow"/>
              </a:rPr>
              <a:t>dal 2008 </a:t>
            </a:r>
            <a:r>
              <a:rPr lang="it-IT" dirty="0" smtClean="0">
                <a:latin typeface="Arial Narrow"/>
                <a:cs typeface="Arial Narrow"/>
              </a:rPr>
              <a:t>nella realizzazione di corsi di formazione a distanza; il personale tecnico ha </a:t>
            </a:r>
            <a:r>
              <a:rPr lang="it-IT" dirty="0" smtClean="0">
                <a:solidFill>
                  <a:srgbClr val="E0AA18"/>
                </a:solidFill>
                <a:latin typeface="Arial Narrow"/>
                <a:cs typeface="Arial Narrow"/>
              </a:rPr>
              <a:t>esperienze pluridecennali </a:t>
            </a:r>
            <a:r>
              <a:rPr lang="it-IT" dirty="0" smtClean="0">
                <a:latin typeface="Arial Narrow"/>
                <a:cs typeface="Arial Narrow"/>
              </a:rPr>
              <a:t>nella didattica on-line</a:t>
            </a:r>
          </a:p>
          <a:p>
            <a:endParaRPr lang="it-IT" dirty="0" smtClean="0">
              <a:latin typeface="Arial Narrow"/>
              <a:cs typeface="Arial Narrow"/>
            </a:endParaRPr>
          </a:p>
          <a:p>
            <a:r>
              <a:rPr lang="it-IT" dirty="0" smtClean="0">
                <a:solidFill>
                  <a:srgbClr val="E0AA18"/>
                </a:solidFill>
                <a:latin typeface="Arial Narrow"/>
                <a:cs typeface="Arial Narrow"/>
              </a:rPr>
              <a:t>Azienda Certificata</a:t>
            </a:r>
            <a:r>
              <a:rPr lang="it-IT" dirty="0" smtClean="0">
                <a:latin typeface="Arial Narrow"/>
                <a:cs typeface="Arial Narrow"/>
              </a:rPr>
              <a:t> </a:t>
            </a:r>
            <a:r>
              <a:rPr lang="it-IT" dirty="0">
                <a:latin typeface="Arial Narrow"/>
                <a:cs typeface="Arial Narrow"/>
              </a:rPr>
              <a:t>secondo gli schemi della norma internazionale </a:t>
            </a:r>
            <a:r>
              <a:rPr lang="it-IT" dirty="0" smtClean="0">
                <a:latin typeface="Arial Narrow"/>
                <a:cs typeface="Arial Narrow"/>
              </a:rPr>
              <a:t/>
            </a:r>
            <a:br>
              <a:rPr lang="it-IT" dirty="0" smtClean="0">
                <a:latin typeface="Arial Narrow"/>
                <a:cs typeface="Arial Narrow"/>
              </a:rPr>
            </a:br>
            <a:r>
              <a:rPr lang="it-IT" dirty="0" smtClean="0">
                <a:solidFill>
                  <a:srgbClr val="E0AA18"/>
                </a:solidFill>
                <a:latin typeface="Arial Narrow"/>
                <a:cs typeface="Arial Narrow"/>
              </a:rPr>
              <a:t>ISO </a:t>
            </a:r>
            <a:r>
              <a:rPr lang="it-IT" dirty="0">
                <a:solidFill>
                  <a:srgbClr val="E0AA18"/>
                </a:solidFill>
                <a:latin typeface="Arial Narrow"/>
                <a:cs typeface="Arial Narrow"/>
              </a:rPr>
              <a:t>29990 </a:t>
            </a:r>
            <a:r>
              <a:rPr lang="it-IT" dirty="0">
                <a:latin typeface="Arial Narrow"/>
                <a:cs typeface="Arial Narrow"/>
              </a:rPr>
              <a:t>relativa alle organizzazioni operanti nel settore della formazione non istituzionale </a:t>
            </a:r>
            <a:r>
              <a:rPr lang="it-IT" dirty="0" smtClean="0">
                <a:latin typeface="Arial Narrow"/>
                <a:cs typeface="Arial Narrow"/>
              </a:rPr>
              <a:t>e </a:t>
            </a:r>
            <a:r>
              <a:rPr lang="it-IT" dirty="0">
                <a:latin typeface="Arial Narrow"/>
                <a:cs typeface="Arial Narrow"/>
              </a:rPr>
              <a:t>della Norma </a:t>
            </a:r>
            <a:r>
              <a:rPr lang="it-IT" dirty="0">
                <a:solidFill>
                  <a:srgbClr val="E0AA18"/>
                </a:solidFill>
                <a:latin typeface="Arial Narrow"/>
                <a:cs typeface="Arial Narrow"/>
              </a:rPr>
              <a:t>UNI EN ISO </a:t>
            </a:r>
            <a:r>
              <a:rPr lang="it-IT" dirty="0" smtClean="0">
                <a:solidFill>
                  <a:srgbClr val="E0AA18"/>
                </a:solidFill>
                <a:latin typeface="Arial Narrow"/>
                <a:cs typeface="Arial Narrow"/>
              </a:rPr>
              <a:t>9001</a:t>
            </a:r>
          </a:p>
          <a:p>
            <a:endParaRPr lang="it-IT" dirty="0" smtClean="0">
              <a:solidFill>
                <a:srgbClr val="E0AA18"/>
              </a:solidFill>
              <a:latin typeface="Arial Narrow"/>
              <a:cs typeface="Arial Narrow"/>
            </a:endParaRPr>
          </a:p>
          <a:p>
            <a:r>
              <a:rPr lang="it-IT" dirty="0" smtClean="0">
                <a:solidFill>
                  <a:srgbClr val="E0AA18"/>
                </a:solidFill>
                <a:latin typeface="Arial Narrow"/>
                <a:cs typeface="Arial Narrow"/>
              </a:rPr>
              <a:t>Provider </a:t>
            </a:r>
            <a:r>
              <a:rPr lang="it-IT" dirty="0">
                <a:latin typeface="Arial Narrow"/>
                <a:cs typeface="Arial Narrow"/>
              </a:rPr>
              <a:t>r</a:t>
            </a:r>
            <a:r>
              <a:rPr lang="it-IT" dirty="0" smtClean="0">
                <a:latin typeface="Arial Narrow"/>
                <a:cs typeface="Arial Narrow"/>
              </a:rPr>
              <a:t>iconosciuto da </a:t>
            </a:r>
            <a:r>
              <a:rPr lang="it-IT" dirty="0" smtClean="0">
                <a:solidFill>
                  <a:srgbClr val="E0AA18"/>
                </a:solidFill>
                <a:latin typeface="Arial Narrow"/>
                <a:cs typeface="Arial Narrow"/>
              </a:rPr>
              <a:t>CNI </a:t>
            </a:r>
            <a:r>
              <a:rPr lang="it-IT" dirty="0" smtClean="0">
                <a:solidFill>
                  <a:srgbClr val="000000"/>
                </a:solidFill>
                <a:latin typeface="Arial Narrow"/>
                <a:cs typeface="Arial Narrow"/>
              </a:rPr>
              <a:t>per la </a:t>
            </a:r>
            <a:r>
              <a:rPr lang="it-IT" dirty="0" smtClean="0">
                <a:solidFill>
                  <a:srgbClr val="E0AA18"/>
                </a:solidFill>
                <a:latin typeface="Arial Narrow"/>
                <a:cs typeface="Arial Narrow"/>
              </a:rPr>
              <a:t>Formazione Continua degli Ingegneri</a:t>
            </a:r>
            <a:endParaRPr lang="it-IT" dirty="0">
              <a:latin typeface="Arial Narrow"/>
              <a:cs typeface="Arial Narrow"/>
            </a:endParaRPr>
          </a:p>
          <a:p>
            <a:endParaRPr lang="it-IT" dirty="0" smtClean="0">
              <a:latin typeface="Arial Narrow"/>
              <a:cs typeface="Arial Narrow"/>
            </a:endParaRPr>
          </a:p>
          <a:p>
            <a:r>
              <a:rPr lang="it-IT" dirty="0" smtClean="0">
                <a:latin typeface="Arial Narrow"/>
                <a:cs typeface="Arial Narrow"/>
              </a:rPr>
              <a:t>Ente di formazione </a:t>
            </a:r>
            <a:r>
              <a:rPr lang="it-IT" dirty="0" smtClean="0">
                <a:solidFill>
                  <a:srgbClr val="E0AA18"/>
                </a:solidFill>
                <a:latin typeface="Arial Narrow"/>
                <a:cs typeface="Arial Narrow"/>
              </a:rPr>
              <a:t>accreditato </a:t>
            </a:r>
            <a:r>
              <a:rPr lang="it-IT" dirty="0" smtClean="0">
                <a:latin typeface="Arial Narrow"/>
                <a:cs typeface="Arial Narrow"/>
              </a:rPr>
              <a:t>da </a:t>
            </a:r>
            <a:r>
              <a:rPr lang="it-IT" dirty="0" smtClean="0">
                <a:solidFill>
                  <a:srgbClr val="E0AA18"/>
                </a:solidFill>
                <a:latin typeface="Arial Narrow"/>
                <a:cs typeface="Arial Narrow"/>
              </a:rPr>
              <a:t>Regione Lombardia </a:t>
            </a:r>
            <a:r>
              <a:rPr lang="it-IT" dirty="0" smtClean="0">
                <a:latin typeface="Arial Narrow"/>
                <a:cs typeface="Arial Narrow"/>
              </a:rPr>
              <a:t>ed autorizzato da altre Regioni d’Italia come </a:t>
            </a:r>
            <a:r>
              <a:rPr lang="it-IT" dirty="0" smtClean="0">
                <a:solidFill>
                  <a:srgbClr val="E0AA18"/>
                </a:solidFill>
                <a:latin typeface="Arial Narrow"/>
                <a:cs typeface="Arial Narrow"/>
              </a:rPr>
              <a:t>Emilia-Romagna</a:t>
            </a:r>
            <a:r>
              <a:rPr lang="it-IT" dirty="0" smtClean="0">
                <a:latin typeface="Arial Narrow"/>
                <a:cs typeface="Arial Narrow"/>
              </a:rPr>
              <a:t> e </a:t>
            </a:r>
            <a:r>
              <a:rPr lang="it-IT" dirty="0" smtClean="0">
                <a:solidFill>
                  <a:srgbClr val="E0AA18"/>
                </a:solidFill>
                <a:latin typeface="Arial Narrow"/>
                <a:cs typeface="Arial Narrow"/>
              </a:rPr>
              <a:t>Piemonte</a:t>
            </a:r>
            <a:r>
              <a:rPr lang="it-IT" dirty="0" smtClean="0">
                <a:latin typeface="Arial Narrow"/>
                <a:cs typeface="Arial Narrow"/>
              </a:rPr>
              <a:t> per interventi di formazione regolamentata.</a:t>
            </a:r>
          </a:p>
          <a:p>
            <a:pPr marL="0" indent="0">
              <a:buNone/>
            </a:pPr>
            <a:r>
              <a:rPr lang="it-IT" dirty="0" smtClean="0">
                <a:latin typeface="Arial Narrow"/>
                <a:cs typeface="Arial Narrow"/>
              </a:rPr>
              <a:t> </a:t>
            </a:r>
          </a:p>
          <a:p>
            <a:r>
              <a:rPr lang="it-IT" dirty="0" smtClean="0">
                <a:solidFill>
                  <a:srgbClr val="E0AA18"/>
                </a:solidFill>
                <a:latin typeface="Arial Narrow"/>
                <a:cs typeface="Arial Narrow"/>
              </a:rPr>
              <a:t>Accreditato</a:t>
            </a:r>
            <a:r>
              <a:rPr lang="it-IT" dirty="0" smtClean="0">
                <a:latin typeface="Arial Narrow"/>
                <a:cs typeface="Arial Narrow"/>
              </a:rPr>
              <a:t> dal </a:t>
            </a:r>
            <a:r>
              <a:rPr lang="it-IT" dirty="0" smtClean="0">
                <a:solidFill>
                  <a:srgbClr val="E0AA18"/>
                </a:solidFill>
                <a:latin typeface="Arial Narrow"/>
                <a:cs typeface="Arial Narrow"/>
              </a:rPr>
              <a:t>Ministero di Giustizia </a:t>
            </a:r>
            <a:r>
              <a:rPr lang="it-IT" dirty="0" smtClean="0">
                <a:latin typeface="Arial Narrow"/>
                <a:cs typeface="Arial Narrow"/>
              </a:rPr>
              <a:t>per la formazione in materia di mediazione civile</a:t>
            </a: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1E738-1A24-4734-B7F3-9F878855232D}" type="slidenum">
              <a:rPr lang="it-IT" smtClean="0"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47104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 descr="striscione_p-learning_160x64.pdf"/>
          <p:cNvPicPr>
            <a:picLocks noChangeAspect="1"/>
          </p:cNvPicPr>
          <p:nvPr/>
        </p:nvPicPr>
        <p:blipFill>
          <a:blip r:embed="rId2" cstate="print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296333">
            <a:off x="-5837784" y="1205353"/>
            <a:ext cx="19310739" cy="5433407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67544" y="692696"/>
            <a:ext cx="8147248" cy="5073427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it-IT" sz="3600" dirty="0" smtClean="0">
                <a:solidFill>
                  <a:srgbClr val="E0AA18"/>
                </a:solidFill>
                <a:latin typeface="Arial Rounded MT Bold"/>
                <a:cs typeface="Arial Rounded MT Bold"/>
              </a:rPr>
              <a:t>Vision</a:t>
            </a:r>
          </a:p>
          <a:p>
            <a:pPr marL="0" indent="0" algn="ctr">
              <a:buNone/>
            </a:pPr>
            <a:r>
              <a:rPr lang="it-IT" sz="3600" b="1" dirty="0" smtClean="0">
                <a:latin typeface="Arial"/>
                <a:cs typeface="Arial"/>
              </a:rPr>
              <a:t>Essere il riferimento </a:t>
            </a:r>
            <a:br>
              <a:rPr lang="it-IT" sz="3600" b="1" dirty="0" smtClean="0">
                <a:latin typeface="Arial"/>
                <a:cs typeface="Arial"/>
              </a:rPr>
            </a:br>
            <a:r>
              <a:rPr lang="it-IT" sz="3600" b="1" dirty="0" smtClean="0">
                <a:latin typeface="Arial"/>
                <a:cs typeface="Arial"/>
              </a:rPr>
              <a:t>della formazione on-line </a:t>
            </a:r>
            <a:br>
              <a:rPr lang="it-IT" sz="3600" b="1" dirty="0" smtClean="0">
                <a:latin typeface="Arial"/>
                <a:cs typeface="Arial"/>
              </a:rPr>
            </a:br>
            <a:r>
              <a:rPr lang="it-IT" sz="3600" b="1" dirty="0" smtClean="0">
                <a:latin typeface="Arial"/>
                <a:cs typeface="Arial"/>
              </a:rPr>
              <a:t>per i professionisti italiani</a:t>
            </a:r>
          </a:p>
          <a:p>
            <a:pPr marL="0" indent="0" algn="ctr">
              <a:buNone/>
            </a:pPr>
            <a:endParaRPr lang="it-IT" sz="3600" dirty="0" smtClean="0">
              <a:latin typeface="Arial Rounded MT Bold"/>
              <a:cs typeface="Arial Rounded MT Bold"/>
            </a:endParaRPr>
          </a:p>
          <a:p>
            <a:pPr marL="0" indent="0" algn="ctr">
              <a:buNone/>
            </a:pPr>
            <a:r>
              <a:rPr lang="it-IT" sz="3600" dirty="0" err="1" smtClean="0">
                <a:solidFill>
                  <a:srgbClr val="E0AA18"/>
                </a:solidFill>
                <a:latin typeface="Arial Rounded MT Bold"/>
                <a:cs typeface="Arial Rounded MT Bold"/>
              </a:rPr>
              <a:t>Mission</a:t>
            </a:r>
            <a:endParaRPr lang="it-IT" sz="3600" dirty="0" smtClean="0">
              <a:solidFill>
                <a:srgbClr val="E0AA18"/>
              </a:solidFill>
              <a:latin typeface="Arial Rounded MT Bold"/>
              <a:cs typeface="Arial Rounded MT Bold"/>
            </a:endParaRPr>
          </a:p>
          <a:p>
            <a:pPr marL="0" indent="0" algn="ctr">
              <a:buNone/>
            </a:pPr>
            <a:r>
              <a:rPr lang="it-IT" sz="3600" b="1" dirty="0" smtClean="0">
                <a:solidFill>
                  <a:srgbClr val="000000"/>
                </a:solidFill>
                <a:latin typeface="Arial"/>
                <a:cs typeface="Arial"/>
              </a:rPr>
              <a:t>Realizzare con passione </a:t>
            </a:r>
            <a:br>
              <a:rPr lang="it-IT" sz="3600" b="1" dirty="0" smtClean="0">
                <a:solidFill>
                  <a:srgbClr val="000000"/>
                </a:solidFill>
                <a:latin typeface="Arial"/>
                <a:cs typeface="Arial"/>
              </a:rPr>
            </a:br>
            <a:r>
              <a:rPr lang="it-IT" sz="3600" b="1" dirty="0" smtClean="0">
                <a:solidFill>
                  <a:srgbClr val="000000"/>
                </a:solidFill>
                <a:latin typeface="Arial"/>
                <a:cs typeface="Arial"/>
              </a:rPr>
              <a:t>e-learning </a:t>
            </a:r>
            <a:br>
              <a:rPr lang="it-IT" sz="3600" b="1" dirty="0" smtClean="0">
                <a:solidFill>
                  <a:srgbClr val="000000"/>
                </a:solidFill>
                <a:latin typeface="Arial"/>
                <a:cs typeface="Arial"/>
              </a:rPr>
            </a:br>
            <a:endParaRPr lang="it-IT" sz="3600" b="1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1E738-1A24-4734-B7F3-9F878855232D}" type="slidenum">
              <a:rPr lang="it-IT" smtClean="0"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60725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it-IT" b="1" dirty="0">
                <a:latin typeface="Arial"/>
                <a:cs typeface="Arial"/>
              </a:rPr>
              <a:t>Cosa fa P-Learning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251520" y="1600200"/>
            <a:ext cx="8712968" cy="45259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it-IT" sz="2400" dirty="0" smtClean="0">
                <a:latin typeface="Arial Narrow"/>
                <a:cs typeface="Arial Narrow"/>
              </a:rPr>
              <a:t>P-Learning sviluppa oggi le sue attività prevalentemente su tre ambiti:</a:t>
            </a:r>
          </a:p>
          <a:p>
            <a:pPr marL="514350" indent="-514350">
              <a:buFont typeface="+mj-lt"/>
              <a:buAutoNum type="arabicPeriod"/>
            </a:pPr>
            <a:r>
              <a:rPr lang="it-IT" sz="2400" dirty="0" smtClean="0">
                <a:latin typeface="Arial Narrow"/>
                <a:cs typeface="Arial Narrow"/>
              </a:rPr>
              <a:t>L’offerta di un </a:t>
            </a:r>
            <a:r>
              <a:rPr lang="it-IT" sz="2400" b="1" dirty="0" smtClean="0">
                <a:latin typeface="Arial Narrow"/>
                <a:cs typeface="Arial Narrow"/>
              </a:rPr>
              <a:t>proprio catalogo di </a:t>
            </a:r>
            <a:r>
              <a:rPr lang="it-IT" b="1" dirty="0" smtClean="0">
                <a:solidFill>
                  <a:srgbClr val="E0AA18"/>
                </a:solidFill>
                <a:latin typeface="Arial Narrow"/>
                <a:cs typeface="Arial Narrow"/>
              </a:rPr>
              <a:t>corsi di formazione </a:t>
            </a:r>
            <a:r>
              <a:rPr lang="it-IT" sz="2400" dirty="0" smtClean="0">
                <a:latin typeface="Arial Narrow"/>
                <a:cs typeface="Arial Narrow"/>
              </a:rPr>
              <a:t>sviluppato sia in modalità </a:t>
            </a:r>
            <a:r>
              <a:rPr lang="it-IT" sz="2400" dirty="0" smtClean="0">
                <a:solidFill>
                  <a:srgbClr val="E0AA18"/>
                </a:solidFill>
                <a:latin typeface="Arial Narrow"/>
                <a:cs typeface="Arial Narrow"/>
              </a:rPr>
              <a:t>FAD</a:t>
            </a:r>
            <a:r>
              <a:rPr lang="it-IT" sz="2400" dirty="0" smtClean="0">
                <a:latin typeface="Arial Narrow"/>
                <a:cs typeface="Arial Narrow"/>
              </a:rPr>
              <a:t> che </a:t>
            </a:r>
            <a:r>
              <a:rPr lang="it-IT" sz="2400" dirty="0" smtClean="0">
                <a:solidFill>
                  <a:srgbClr val="E0AA18"/>
                </a:solidFill>
                <a:latin typeface="Arial Narrow"/>
                <a:cs typeface="Arial Narrow"/>
              </a:rPr>
              <a:t>tradizionale</a:t>
            </a:r>
            <a:r>
              <a:rPr lang="it-IT" sz="2400" dirty="0" smtClean="0">
                <a:latin typeface="Arial Narrow"/>
                <a:cs typeface="Arial Narrow"/>
              </a:rPr>
              <a:t> rivolto essenzialmente a professionisti tecnici operanti nel settore dell’edilizia</a:t>
            </a:r>
          </a:p>
          <a:p>
            <a:pPr marL="514350" indent="-514350">
              <a:buFont typeface="+mj-lt"/>
              <a:buAutoNum type="arabicPeriod"/>
            </a:pPr>
            <a:r>
              <a:rPr lang="it-IT" sz="2400" dirty="0" smtClean="0">
                <a:latin typeface="Arial Narrow"/>
                <a:cs typeface="Arial Narrow"/>
              </a:rPr>
              <a:t>La </a:t>
            </a:r>
            <a:r>
              <a:rPr lang="it-IT" dirty="0" smtClean="0">
                <a:solidFill>
                  <a:srgbClr val="E0AA18"/>
                </a:solidFill>
                <a:latin typeface="Arial Narrow"/>
                <a:cs typeface="Arial Narrow"/>
              </a:rPr>
              <a:t>consulenza</a:t>
            </a:r>
            <a:r>
              <a:rPr lang="it-IT" dirty="0" smtClean="0">
                <a:latin typeface="Arial Narrow"/>
                <a:cs typeface="Arial Narrow"/>
              </a:rPr>
              <a:t> </a:t>
            </a:r>
            <a:r>
              <a:rPr lang="it-IT" sz="2400" dirty="0" smtClean="0">
                <a:latin typeface="Arial Narrow"/>
                <a:cs typeface="Arial Narrow"/>
              </a:rPr>
              <a:t>in materia di sistemi di formazione a distanza o «</a:t>
            </a:r>
            <a:r>
              <a:rPr lang="it-IT" sz="2400" dirty="0" err="1" smtClean="0">
                <a:latin typeface="Arial Narrow"/>
                <a:cs typeface="Arial Narrow"/>
              </a:rPr>
              <a:t>learning</a:t>
            </a:r>
            <a:r>
              <a:rPr lang="it-IT" sz="2400" dirty="0" smtClean="0">
                <a:latin typeface="Arial Narrow"/>
                <a:cs typeface="Arial Narrow"/>
              </a:rPr>
              <a:t> management </a:t>
            </a:r>
            <a:r>
              <a:rPr lang="it-IT" sz="2400" dirty="0" err="1" smtClean="0">
                <a:latin typeface="Arial Narrow"/>
                <a:cs typeface="Arial Narrow"/>
              </a:rPr>
              <a:t>system</a:t>
            </a:r>
            <a:r>
              <a:rPr lang="it-IT" sz="2400" dirty="0" smtClean="0">
                <a:latin typeface="Arial Narrow"/>
                <a:cs typeface="Arial Narrow"/>
              </a:rPr>
              <a:t>» sia per quanto riguarda la progettazione e la gestione della parte </a:t>
            </a:r>
            <a:r>
              <a:rPr lang="it-IT" sz="2400" dirty="0" smtClean="0">
                <a:solidFill>
                  <a:srgbClr val="E0AA18"/>
                </a:solidFill>
                <a:latin typeface="Arial Narrow"/>
                <a:cs typeface="Arial Narrow"/>
              </a:rPr>
              <a:t>hardware e software </a:t>
            </a:r>
            <a:r>
              <a:rPr lang="it-IT" sz="2400" dirty="0" smtClean="0">
                <a:latin typeface="Arial Narrow"/>
                <a:cs typeface="Arial Narrow"/>
              </a:rPr>
              <a:t>del sistema che per aspetti di carattere </a:t>
            </a:r>
            <a:r>
              <a:rPr lang="it-IT" sz="2400" dirty="0" smtClean="0">
                <a:solidFill>
                  <a:srgbClr val="E0AA18"/>
                </a:solidFill>
                <a:latin typeface="Arial Narrow"/>
                <a:cs typeface="Arial Narrow"/>
              </a:rPr>
              <a:t>didattico e socioeducativo</a:t>
            </a:r>
          </a:p>
          <a:p>
            <a:pPr marL="514350" indent="-514350">
              <a:buFont typeface="+mj-lt"/>
              <a:buAutoNum type="arabicPeriod"/>
            </a:pPr>
            <a:r>
              <a:rPr lang="it-IT" sz="2400" dirty="0" smtClean="0">
                <a:latin typeface="Arial Narrow"/>
                <a:cs typeface="Arial Narrow"/>
              </a:rPr>
              <a:t>La </a:t>
            </a:r>
            <a:r>
              <a:rPr lang="it-IT" dirty="0" smtClean="0">
                <a:solidFill>
                  <a:srgbClr val="E0AA18"/>
                </a:solidFill>
                <a:latin typeface="Arial Narrow"/>
                <a:cs typeface="Arial Narrow"/>
              </a:rPr>
              <a:t>progettazione e lo sviluppo </a:t>
            </a:r>
            <a:r>
              <a:rPr lang="it-IT" sz="2400" dirty="0" smtClean="0">
                <a:latin typeface="Arial Narrow"/>
                <a:cs typeface="Arial Narrow"/>
              </a:rPr>
              <a:t>di corsi di formazione a distanza «ad-hoc» in collaborazione con Ordini, Collegi e Associazioni</a:t>
            </a: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1E738-1A24-4734-B7F3-9F878855232D}" type="slidenum">
              <a:rPr lang="it-IT" smtClean="0"/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3399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 smtClean="0">
                <a:latin typeface="Arial"/>
                <a:cs typeface="Arial"/>
              </a:rPr>
              <a:t>Partnership - convenzioni</a:t>
            </a:r>
            <a:endParaRPr lang="it-IT" b="1" dirty="0">
              <a:latin typeface="Arial"/>
              <a:cs typeface="Arial"/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251520" y="1600200"/>
            <a:ext cx="8712968" cy="45259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it-IT" sz="2400" dirty="0" err="1">
                <a:latin typeface="Arial Narrow"/>
                <a:cs typeface="Arial Narrow"/>
              </a:rPr>
              <a:t>P</a:t>
            </a:r>
            <a:r>
              <a:rPr lang="it-IT" sz="2400" dirty="0">
                <a:latin typeface="Arial Narrow"/>
                <a:cs typeface="Arial Narrow"/>
              </a:rPr>
              <a:t>-Learning opera attraverso partnership importanti su fronti diversi:</a:t>
            </a:r>
          </a:p>
          <a:p>
            <a:r>
              <a:rPr lang="it-IT" sz="2000" dirty="0" smtClean="0">
                <a:latin typeface="Arial Narrow"/>
                <a:cs typeface="Arial Narrow"/>
              </a:rPr>
              <a:t>Convenzioni per l’accesso agevolato ai </a:t>
            </a:r>
            <a:r>
              <a:rPr lang="it-IT" sz="2800" b="1" dirty="0" smtClean="0">
                <a:solidFill>
                  <a:srgbClr val="E0AA18"/>
                </a:solidFill>
                <a:latin typeface="Arial Narrow"/>
                <a:cs typeface="Arial Narrow"/>
              </a:rPr>
              <a:t>corsi di formazione </a:t>
            </a:r>
            <a:r>
              <a:rPr lang="it-IT" sz="2000" dirty="0" smtClean="0">
                <a:latin typeface="Arial Narrow"/>
                <a:cs typeface="Arial Narrow"/>
              </a:rPr>
              <a:t>sviluppati sia in modalità </a:t>
            </a:r>
            <a:r>
              <a:rPr lang="it-IT" sz="2000" dirty="0" smtClean="0">
                <a:solidFill>
                  <a:srgbClr val="E0AA18"/>
                </a:solidFill>
                <a:latin typeface="Arial Narrow"/>
                <a:cs typeface="Arial Narrow"/>
              </a:rPr>
              <a:t>e-learning </a:t>
            </a:r>
            <a:r>
              <a:rPr lang="it-IT" sz="2000" dirty="0" smtClean="0">
                <a:latin typeface="Arial Narrow"/>
                <a:cs typeface="Arial Narrow"/>
              </a:rPr>
              <a:t>che </a:t>
            </a:r>
            <a:r>
              <a:rPr lang="it-IT" sz="2000" dirty="0" smtClean="0">
                <a:solidFill>
                  <a:srgbClr val="E0AA18"/>
                </a:solidFill>
                <a:latin typeface="Arial Narrow"/>
                <a:cs typeface="Arial Narrow"/>
              </a:rPr>
              <a:t>tradizionale</a:t>
            </a:r>
            <a:r>
              <a:rPr lang="it-IT" sz="2000" dirty="0" smtClean="0">
                <a:latin typeface="Arial Narrow"/>
                <a:cs typeface="Arial Narrow"/>
              </a:rPr>
              <a:t> con ORDINI, COLLEGI e ASSOCIAZIONI sul territorio Nazionale. Alcune delle istituzioni con cui </a:t>
            </a:r>
            <a:r>
              <a:rPr lang="it-IT" sz="2000" dirty="0" err="1" smtClean="0">
                <a:latin typeface="Arial Narrow"/>
                <a:cs typeface="Arial Narrow"/>
              </a:rPr>
              <a:t>P</a:t>
            </a:r>
            <a:r>
              <a:rPr lang="it-IT" sz="2000" dirty="0" smtClean="0">
                <a:latin typeface="Arial Narrow"/>
                <a:cs typeface="Arial Narrow"/>
              </a:rPr>
              <a:t>-Learning ha collaborato e collabora tutt’ora:</a:t>
            </a:r>
          </a:p>
          <a:p>
            <a:pPr marL="0" indent="0">
              <a:buNone/>
            </a:pPr>
            <a:r>
              <a:rPr lang="it-IT" sz="1200" dirty="0">
                <a:latin typeface="Arial Narrow"/>
                <a:cs typeface="Arial Narrow"/>
              </a:rPr>
              <a:t>Consulta Regionale degli Ordini degli Ingegneri della </a:t>
            </a:r>
            <a:r>
              <a:rPr lang="it-IT" sz="1200" dirty="0" smtClean="0">
                <a:latin typeface="Arial Narrow"/>
                <a:cs typeface="Arial Narrow"/>
              </a:rPr>
              <a:t>Lombardia - Ordine </a:t>
            </a:r>
            <a:r>
              <a:rPr lang="it-IT" sz="1200" dirty="0">
                <a:latin typeface="Arial Narrow"/>
                <a:cs typeface="Arial Narrow"/>
              </a:rPr>
              <a:t>degli Ingegneri della provincia di </a:t>
            </a:r>
            <a:r>
              <a:rPr lang="it-IT" sz="1200" dirty="0" smtClean="0">
                <a:latin typeface="Arial Narrow"/>
                <a:cs typeface="Arial Narrow"/>
              </a:rPr>
              <a:t>Brescia - Ordine </a:t>
            </a:r>
            <a:r>
              <a:rPr lang="it-IT" sz="1200" dirty="0">
                <a:latin typeface="Arial Narrow"/>
                <a:cs typeface="Arial Narrow"/>
              </a:rPr>
              <a:t>degli Ingegneri della provincia di </a:t>
            </a:r>
            <a:r>
              <a:rPr lang="it-IT" sz="1200" dirty="0" smtClean="0">
                <a:latin typeface="Arial Narrow"/>
                <a:cs typeface="Arial Narrow"/>
              </a:rPr>
              <a:t>Cremona - Ordine </a:t>
            </a:r>
            <a:r>
              <a:rPr lang="it-IT" sz="1200" dirty="0">
                <a:latin typeface="Arial Narrow"/>
                <a:cs typeface="Arial Narrow"/>
              </a:rPr>
              <a:t>degli Ingegneri della provincia di </a:t>
            </a:r>
            <a:r>
              <a:rPr lang="it-IT" sz="1200" dirty="0" smtClean="0">
                <a:latin typeface="Arial Narrow"/>
                <a:cs typeface="Arial Narrow"/>
              </a:rPr>
              <a:t>Mantova - Ordine </a:t>
            </a:r>
            <a:r>
              <a:rPr lang="it-IT" sz="1200" dirty="0">
                <a:latin typeface="Arial Narrow"/>
                <a:cs typeface="Arial Narrow"/>
              </a:rPr>
              <a:t>degli Ingegneri della provincia di </a:t>
            </a:r>
            <a:r>
              <a:rPr lang="it-IT" sz="1200" dirty="0" smtClean="0">
                <a:latin typeface="Arial Narrow"/>
                <a:cs typeface="Arial Narrow"/>
              </a:rPr>
              <a:t>Pavia - Ordine </a:t>
            </a:r>
            <a:r>
              <a:rPr lang="it-IT" sz="1200" dirty="0">
                <a:latin typeface="Arial Narrow"/>
                <a:cs typeface="Arial Narrow"/>
              </a:rPr>
              <a:t>degli Ingegneri della provincia di </a:t>
            </a:r>
            <a:r>
              <a:rPr lang="it-IT" sz="1200" dirty="0" smtClean="0">
                <a:latin typeface="Arial Narrow"/>
                <a:cs typeface="Arial Narrow"/>
              </a:rPr>
              <a:t>Sondrio - Ordine </a:t>
            </a:r>
            <a:r>
              <a:rPr lang="it-IT" sz="1200" dirty="0">
                <a:latin typeface="Arial Narrow"/>
                <a:cs typeface="Arial Narrow"/>
              </a:rPr>
              <a:t>degli Ingegneri della provincia di </a:t>
            </a:r>
            <a:r>
              <a:rPr lang="it-IT" sz="1200" dirty="0" smtClean="0">
                <a:latin typeface="Arial Narrow"/>
                <a:cs typeface="Arial Narrow"/>
              </a:rPr>
              <a:t>Pordenone - Ordine </a:t>
            </a:r>
            <a:r>
              <a:rPr lang="it-IT" sz="1200" dirty="0">
                <a:latin typeface="Arial Narrow"/>
                <a:cs typeface="Arial Narrow"/>
              </a:rPr>
              <a:t>degli Ingegneri della provincia di </a:t>
            </a:r>
            <a:r>
              <a:rPr lang="it-IT" sz="1200" dirty="0" smtClean="0">
                <a:latin typeface="Arial Narrow"/>
                <a:cs typeface="Arial Narrow"/>
              </a:rPr>
              <a:t>Padova - Ordine </a:t>
            </a:r>
            <a:r>
              <a:rPr lang="it-IT" sz="1200" dirty="0">
                <a:latin typeface="Arial Narrow"/>
                <a:cs typeface="Arial Narrow"/>
              </a:rPr>
              <a:t>degli Ingegneri della provincia di </a:t>
            </a:r>
            <a:r>
              <a:rPr lang="it-IT" sz="1200" dirty="0" smtClean="0">
                <a:latin typeface="Arial Narrow"/>
                <a:cs typeface="Arial Narrow"/>
              </a:rPr>
              <a:t>Matera - Ordine </a:t>
            </a:r>
            <a:r>
              <a:rPr lang="it-IT" sz="1200" dirty="0">
                <a:latin typeface="Arial Narrow"/>
                <a:cs typeface="Arial Narrow"/>
              </a:rPr>
              <a:t>degli Ingegneri della provincia di </a:t>
            </a:r>
            <a:r>
              <a:rPr lang="it-IT" sz="1200" dirty="0" smtClean="0">
                <a:latin typeface="Arial Narrow"/>
                <a:cs typeface="Arial Narrow"/>
              </a:rPr>
              <a:t>Benevento - Ordine </a:t>
            </a:r>
            <a:r>
              <a:rPr lang="it-IT" sz="1200" dirty="0">
                <a:latin typeface="Arial Narrow"/>
                <a:cs typeface="Arial Narrow"/>
              </a:rPr>
              <a:t>degli Ingegneri della Provincia di </a:t>
            </a:r>
            <a:r>
              <a:rPr lang="it-IT" sz="1200" dirty="0" smtClean="0">
                <a:latin typeface="Arial Narrow"/>
                <a:cs typeface="Arial Narrow"/>
              </a:rPr>
              <a:t>Caserta - Collegio </a:t>
            </a:r>
            <a:r>
              <a:rPr lang="it-IT" sz="1200" dirty="0">
                <a:latin typeface="Arial Narrow"/>
                <a:cs typeface="Arial Narrow"/>
              </a:rPr>
              <a:t>degli Ingegneri della provincia di </a:t>
            </a:r>
            <a:r>
              <a:rPr lang="it-IT" sz="1200" dirty="0" smtClean="0">
                <a:latin typeface="Arial Narrow"/>
                <a:cs typeface="Arial Narrow"/>
              </a:rPr>
              <a:t>Padova  - Ordine degli Ingegneri di Sassari - Ordine </a:t>
            </a:r>
            <a:r>
              <a:rPr lang="it-IT" sz="1200" dirty="0">
                <a:latin typeface="Arial Narrow"/>
                <a:cs typeface="Arial Narrow"/>
              </a:rPr>
              <a:t>degli Architetti Pianificatori Paesaggisti Conservatori della provincia di </a:t>
            </a:r>
            <a:r>
              <a:rPr lang="it-IT" sz="1200" dirty="0" smtClean="0">
                <a:latin typeface="Arial Narrow"/>
                <a:cs typeface="Arial Narrow"/>
              </a:rPr>
              <a:t>Brescia - Ordine </a:t>
            </a:r>
            <a:r>
              <a:rPr lang="it-IT" sz="1200" dirty="0">
                <a:latin typeface="Arial Narrow"/>
                <a:cs typeface="Arial Narrow"/>
              </a:rPr>
              <a:t>degli Architetti Pianificatori Paesaggisti Conservatori della provincia di Reggio </a:t>
            </a:r>
            <a:r>
              <a:rPr lang="it-IT" sz="1200" dirty="0" smtClean="0">
                <a:latin typeface="Arial Narrow"/>
                <a:cs typeface="Arial Narrow"/>
              </a:rPr>
              <a:t>Emilia - Ordine </a:t>
            </a:r>
            <a:r>
              <a:rPr lang="it-IT" sz="1200" dirty="0">
                <a:latin typeface="Arial Narrow"/>
                <a:cs typeface="Arial Narrow"/>
              </a:rPr>
              <a:t>degli Architetti Pianificatori Paesaggisti Conservatori della provincia di </a:t>
            </a:r>
            <a:r>
              <a:rPr lang="it-IT" sz="1200" dirty="0" smtClean="0">
                <a:latin typeface="Arial Narrow"/>
                <a:cs typeface="Arial Narrow"/>
              </a:rPr>
              <a:t>Perugia - Ordine </a:t>
            </a:r>
            <a:r>
              <a:rPr lang="it-IT" sz="1200" dirty="0">
                <a:latin typeface="Arial Narrow"/>
                <a:cs typeface="Arial Narrow"/>
              </a:rPr>
              <a:t>degli Architetti Pianificatori Paesaggisti Conservatori della provincia di </a:t>
            </a:r>
            <a:r>
              <a:rPr lang="it-IT" sz="1200" dirty="0" smtClean="0">
                <a:latin typeface="Arial Narrow"/>
                <a:cs typeface="Arial Narrow"/>
              </a:rPr>
              <a:t>Palermo - Ordine </a:t>
            </a:r>
            <a:r>
              <a:rPr lang="it-IT" sz="1200" dirty="0">
                <a:latin typeface="Arial Narrow"/>
                <a:cs typeface="Arial Narrow"/>
              </a:rPr>
              <a:t>degli Architetti Pianificatori Paesaggisti Conservatori della provincia di </a:t>
            </a:r>
            <a:r>
              <a:rPr lang="it-IT" sz="1200" dirty="0" smtClean="0">
                <a:latin typeface="Arial Narrow"/>
                <a:cs typeface="Arial Narrow"/>
              </a:rPr>
              <a:t>Torino </a:t>
            </a:r>
            <a:r>
              <a:rPr lang="it-IT" sz="1200" dirty="0">
                <a:latin typeface="Arial Narrow"/>
                <a:cs typeface="Arial Narrow"/>
              </a:rPr>
              <a:t>- Ordine degli Architetti Pianificatori Paesaggisti Conservatori </a:t>
            </a:r>
            <a:r>
              <a:rPr lang="it-IT" sz="1200" dirty="0" smtClean="0">
                <a:latin typeface="Arial Narrow"/>
                <a:cs typeface="Arial Narrow"/>
              </a:rPr>
              <a:t>di Sassari Olbia e Tempio - Collegio </a:t>
            </a:r>
            <a:r>
              <a:rPr lang="it-IT" sz="1200" dirty="0">
                <a:latin typeface="Arial Narrow"/>
                <a:cs typeface="Arial Narrow"/>
              </a:rPr>
              <a:t>dei Periti Industriali e Periti Industriali Laureati della provincia di </a:t>
            </a:r>
            <a:r>
              <a:rPr lang="it-IT" sz="1200" dirty="0" smtClean="0">
                <a:latin typeface="Arial Narrow"/>
                <a:cs typeface="Arial Narrow"/>
              </a:rPr>
              <a:t>Brescia - Collegio </a:t>
            </a:r>
            <a:r>
              <a:rPr lang="it-IT" sz="1200" dirty="0">
                <a:latin typeface="Arial Narrow"/>
                <a:cs typeface="Arial Narrow"/>
              </a:rPr>
              <a:t>dei Periti Industriali e Periti Industriali Laureati della provincia di </a:t>
            </a:r>
            <a:r>
              <a:rPr lang="it-IT" sz="1200" dirty="0" smtClean="0">
                <a:latin typeface="Arial Narrow"/>
                <a:cs typeface="Arial Narrow"/>
              </a:rPr>
              <a:t>Ravenna - Collegio </a:t>
            </a:r>
            <a:r>
              <a:rPr lang="it-IT" sz="1200" dirty="0">
                <a:latin typeface="Arial Narrow"/>
                <a:cs typeface="Arial Narrow"/>
              </a:rPr>
              <a:t>dei Periti Industriali e Periti Industriali Laureati della provincia di Forlì e </a:t>
            </a:r>
            <a:r>
              <a:rPr lang="it-IT" sz="1200" dirty="0" smtClean="0">
                <a:latin typeface="Arial Narrow"/>
                <a:cs typeface="Arial Narrow"/>
              </a:rPr>
              <a:t>Cesena - Collegio </a:t>
            </a:r>
            <a:r>
              <a:rPr lang="it-IT" sz="1200" dirty="0">
                <a:latin typeface="Arial Narrow"/>
                <a:cs typeface="Arial Narrow"/>
              </a:rPr>
              <a:t>dei Periti Industriali e Periti Industriali Laureati della provincia di Reggio Emilia - Collegio dei Periti Industriali e Periti Industriali Laureati della provincia di </a:t>
            </a:r>
            <a:r>
              <a:rPr lang="it-IT" sz="1200" dirty="0" smtClean="0">
                <a:latin typeface="Arial Narrow"/>
                <a:cs typeface="Arial Narrow"/>
              </a:rPr>
              <a:t>Sassari - Collegio </a:t>
            </a:r>
            <a:r>
              <a:rPr lang="it-IT" sz="1200" dirty="0">
                <a:latin typeface="Arial Narrow"/>
                <a:cs typeface="Arial Narrow"/>
              </a:rPr>
              <a:t>dei Geometri e Geometri Laureati della provincia di </a:t>
            </a:r>
            <a:r>
              <a:rPr lang="it-IT" sz="1200" dirty="0" smtClean="0">
                <a:latin typeface="Arial Narrow"/>
                <a:cs typeface="Arial Narrow"/>
              </a:rPr>
              <a:t>Milano - Collegio </a:t>
            </a:r>
            <a:r>
              <a:rPr lang="it-IT" sz="1200" dirty="0">
                <a:latin typeface="Arial Narrow"/>
                <a:cs typeface="Arial Narrow"/>
              </a:rPr>
              <a:t>dei Geometri e Geometri Laureati della provincia di </a:t>
            </a:r>
            <a:r>
              <a:rPr lang="it-IT" sz="1200" dirty="0" smtClean="0">
                <a:latin typeface="Arial Narrow"/>
                <a:cs typeface="Arial Narrow"/>
              </a:rPr>
              <a:t>Rimini - INARSIND </a:t>
            </a:r>
            <a:r>
              <a:rPr lang="it-IT" sz="1200" dirty="0">
                <a:latin typeface="Arial Narrow"/>
                <a:cs typeface="Arial Narrow"/>
              </a:rPr>
              <a:t>- Sindacato Nazionale degli Ingegneri e Architetti Liberi Professionisti </a:t>
            </a:r>
            <a:r>
              <a:rPr lang="it-IT" sz="1200" dirty="0" smtClean="0">
                <a:latin typeface="Arial Narrow"/>
                <a:cs typeface="Arial Narrow"/>
              </a:rPr>
              <a:t>Italiani - </a:t>
            </a:r>
            <a:r>
              <a:rPr lang="it-IT" sz="1200" dirty="0" err="1" smtClean="0">
                <a:latin typeface="Arial Narrow"/>
                <a:cs typeface="Arial Narrow"/>
              </a:rPr>
              <a:t>Confedertecnica</a:t>
            </a:r>
            <a:r>
              <a:rPr lang="it-IT" sz="1200" dirty="0" smtClean="0">
                <a:latin typeface="Arial Narrow"/>
                <a:cs typeface="Arial Narrow"/>
              </a:rPr>
              <a:t> Calabria – Collegio degli Ingegneri di Padova.</a:t>
            </a:r>
            <a:endParaRPr lang="it-IT" sz="1200" dirty="0">
              <a:latin typeface="Arial Narrow"/>
              <a:cs typeface="Arial Narrow"/>
            </a:endParaRPr>
          </a:p>
          <a:p>
            <a:endParaRPr lang="it-IT" sz="2400" dirty="0" smtClean="0">
              <a:latin typeface="Arial Narrow"/>
              <a:cs typeface="Arial Narrow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1E738-1A24-4734-B7F3-9F878855232D}" type="slidenum">
              <a:rPr lang="it-IT" smtClean="0"/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22796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b="1" dirty="0" smtClean="0">
                <a:latin typeface="Arial"/>
                <a:cs typeface="Arial"/>
              </a:rPr>
              <a:t>Partnership:</a:t>
            </a:r>
            <a:br>
              <a:rPr lang="it-IT" b="1" dirty="0" smtClean="0">
                <a:latin typeface="Arial"/>
                <a:cs typeface="Arial"/>
              </a:rPr>
            </a:br>
            <a:r>
              <a:rPr lang="it-IT" b="1" dirty="0" smtClean="0">
                <a:latin typeface="Arial"/>
                <a:cs typeface="Arial"/>
              </a:rPr>
              <a:t>Direzione Scientifica</a:t>
            </a:r>
            <a:endParaRPr lang="it-IT" b="1" dirty="0">
              <a:latin typeface="Arial"/>
              <a:cs typeface="Arial"/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251520" y="1556792"/>
            <a:ext cx="8712968" cy="45259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it-IT" sz="2000" dirty="0" smtClean="0">
                <a:latin typeface="Arial Narrow"/>
                <a:cs typeface="Arial Narrow"/>
              </a:rPr>
              <a:t>P-Learning opera attraverso partnership importanti su fronti diversi:</a:t>
            </a:r>
          </a:p>
          <a:p>
            <a:r>
              <a:rPr lang="it-IT" sz="2000" dirty="0" smtClean="0">
                <a:latin typeface="Arial Narrow"/>
                <a:cs typeface="Arial Narrow"/>
              </a:rPr>
              <a:t>Collaborazioni di direzione scientifica di </a:t>
            </a:r>
            <a:r>
              <a:rPr lang="it-IT" sz="2800" b="1" dirty="0" smtClean="0">
                <a:solidFill>
                  <a:srgbClr val="E0AA18"/>
                </a:solidFill>
                <a:latin typeface="Arial Narrow"/>
                <a:cs typeface="Arial Narrow"/>
              </a:rPr>
              <a:t>corsi di formazione </a:t>
            </a:r>
            <a:r>
              <a:rPr lang="it-IT" sz="2000" dirty="0" smtClean="0">
                <a:latin typeface="Arial Narrow"/>
                <a:cs typeface="Arial Narrow"/>
              </a:rPr>
              <a:t>sviluppati sia in modalità </a:t>
            </a:r>
            <a:r>
              <a:rPr lang="it-IT" sz="2000" dirty="0" smtClean="0">
                <a:solidFill>
                  <a:srgbClr val="E0AA18"/>
                </a:solidFill>
                <a:latin typeface="Arial Narrow"/>
                <a:cs typeface="Arial Narrow"/>
              </a:rPr>
              <a:t>FAD</a:t>
            </a:r>
            <a:r>
              <a:rPr lang="it-IT" sz="2000" dirty="0" smtClean="0">
                <a:latin typeface="Arial Narrow"/>
                <a:cs typeface="Arial Narrow"/>
              </a:rPr>
              <a:t> che </a:t>
            </a:r>
            <a:r>
              <a:rPr lang="it-IT" sz="2000" dirty="0" smtClean="0">
                <a:solidFill>
                  <a:srgbClr val="E0AA18"/>
                </a:solidFill>
                <a:latin typeface="Arial Narrow"/>
                <a:cs typeface="Arial Narrow"/>
              </a:rPr>
              <a:t>tradizionale</a:t>
            </a:r>
            <a:r>
              <a:rPr lang="it-IT" sz="2000" dirty="0">
                <a:solidFill>
                  <a:srgbClr val="E0AA18"/>
                </a:solidFill>
                <a:latin typeface="Arial Narrow"/>
                <a:cs typeface="Arial Narrow"/>
              </a:rPr>
              <a:t>:</a:t>
            </a:r>
          </a:p>
          <a:p>
            <a:pPr lvl="1"/>
            <a:r>
              <a:rPr lang="it-IT" sz="2000" b="1" dirty="0">
                <a:solidFill>
                  <a:srgbClr val="E0AA18"/>
                </a:solidFill>
                <a:latin typeface="Arial Narrow"/>
                <a:cs typeface="Arial Narrow"/>
              </a:rPr>
              <a:t>CTI</a:t>
            </a:r>
            <a:r>
              <a:rPr lang="it-IT" sz="2000" dirty="0">
                <a:solidFill>
                  <a:srgbClr val="E0AA18"/>
                </a:solidFill>
                <a:latin typeface="Arial Narrow"/>
                <a:cs typeface="Arial Narrow"/>
              </a:rPr>
              <a:t> </a:t>
            </a:r>
            <a:r>
              <a:rPr lang="it-IT" sz="2000" dirty="0" smtClean="0">
                <a:solidFill>
                  <a:srgbClr val="E0AA18"/>
                </a:solidFill>
                <a:latin typeface="Arial Narrow"/>
                <a:cs typeface="Arial Narrow"/>
              </a:rPr>
              <a:t>(Comitato </a:t>
            </a:r>
            <a:r>
              <a:rPr lang="it-IT" sz="2000" dirty="0">
                <a:solidFill>
                  <a:srgbClr val="E0AA18"/>
                </a:solidFill>
                <a:latin typeface="Arial Narrow"/>
                <a:cs typeface="Arial Narrow"/>
              </a:rPr>
              <a:t>Termotecnico </a:t>
            </a:r>
            <a:r>
              <a:rPr lang="it-IT" sz="2000" dirty="0" smtClean="0">
                <a:solidFill>
                  <a:srgbClr val="E0AA18"/>
                </a:solidFill>
                <a:latin typeface="Arial Narrow"/>
                <a:cs typeface="Arial Narrow"/>
              </a:rPr>
              <a:t>Italiano)</a:t>
            </a:r>
            <a:r>
              <a:rPr lang="it-IT" sz="2000" dirty="0" smtClean="0">
                <a:solidFill>
                  <a:srgbClr val="000000"/>
                </a:solidFill>
                <a:latin typeface="Arial Narrow"/>
                <a:cs typeface="Arial Narrow"/>
              </a:rPr>
              <a:t>:</a:t>
            </a:r>
            <a:r>
              <a:rPr lang="it-IT" sz="2000" b="1" dirty="0" smtClean="0">
                <a:solidFill>
                  <a:srgbClr val="E0AA18"/>
                </a:solidFill>
                <a:latin typeface="Arial Narrow"/>
                <a:cs typeface="Arial Narrow"/>
              </a:rPr>
              <a:t> </a:t>
            </a:r>
            <a:r>
              <a:rPr lang="it-IT" sz="1800" dirty="0">
                <a:solidFill>
                  <a:srgbClr val="000000"/>
                </a:solidFill>
                <a:latin typeface="Arial Narrow"/>
                <a:cs typeface="Arial Narrow"/>
              </a:rPr>
              <a:t>partner esclusivo dal 2014 per la realizzazione di corsi e-learning in tema di energia e termotecnica.</a:t>
            </a:r>
          </a:p>
          <a:p>
            <a:pPr lvl="1"/>
            <a:r>
              <a:rPr lang="it-IT" sz="2000" b="1" dirty="0">
                <a:solidFill>
                  <a:srgbClr val="E0AA18"/>
                </a:solidFill>
                <a:latin typeface="Arial Narrow"/>
                <a:cs typeface="Arial Narrow"/>
              </a:rPr>
              <a:t>Vigili del Fuoco</a:t>
            </a:r>
            <a:r>
              <a:rPr lang="it-IT" sz="2000" dirty="0">
                <a:solidFill>
                  <a:srgbClr val="000000"/>
                </a:solidFill>
                <a:latin typeface="Arial Narrow"/>
                <a:cs typeface="Arial Narrow"/>
              </a:rPr>
              <a:t>: </a:t>
            </a:r>
            <a:r>
              <a:rPr lang="it-IT" sz="1800" dirty="0">
                <a:solidFill>
                  <a:srgbClr val="000000"/>
                </a:solidFill>
                <a:latin typeface="Arial Narrow"/>
                <a:cs typeface="Arial Narrow"/>
              </a:rPr>
              <a:t>realizzazione di corsi con funzionari e dirigenti del dipartimento, su temi legati alla progettazione antincendio.</a:t>
            </a:r>
          </a:p>
          <a:p>
            <a:pPr lvl="1"/>
            <a:r>
              <a:rPr lang="it-IT" sz="2000" b="1" dirty="0">
                <a:solidFill>
                  <a:srgbClr val="E0AA18"/>
                </a:solidFill>
                <a:latin typeface="Arial Narrow"/>
                <a:cs typeface="Arial Narrow"/>
              </a:rPr>
              <a:t>EUCENTRE </a:t>
            </a:r>
            <a:r>
              <a:rPr lang="it-IT" sz="2000" dirty="0">
                <a:solidFill>
                  <a:srgbClr val="E0AA18"/>
                </a:solidFill>
                <a:latin typeface="Arial Narrow"/>
                <a:cs typeface="Arial Narrow"/>
              </a:rPr>
              <a:t>(</a:t>
            </a:r>
            <a:r>
              <a:rPr lang="it-IT" sz="2000" dirty="0" err="1">
                <a:solidFill>
                  <a:srgbClr val="E0AA18"/>
                </a:solidFill>
                <a:latin typeface="Arial Narrow"/>
                <a:cs typeface="Arial Narrow"/>
              </a:rPr>
              <a:t>European</a:t>
            </a:r>
            <a:r>
              <a:rPr lang="it-IT" sz="2000" dirty="0">
                <a:solidFill>
                  <a:srgbClr val="E0AA18"/>
                </a:solidFill>
                <a:latin typeface="Arial Narrow"/>
                <a:cs typeface="Arial Narrow"/>
              </a:rPr>
              <a:t> Centre for Training and </a:t>
            </a:r>
            <a:r>
              <a:rPr lang="it-IT" sz="2000" dirty="0" err="1">
                <a:solidFill>
                  <a:srgbClr val="E0AA18"/>
                </a:solidFill>
                <a:latin typeface="Arial Narrow"/>
                <a:cs typeface="Arial Narrow"/>
              </a:rPr>
              <a:t>Research</a:t>
            </a:r>
            <a:r>
              <a:rPr lang="it-IT" sz="2000" dirty="0">
                <a:solidFill>
                  <a:srgbClr val="E0AA18"/>
                </a:solidFill>
                <a:latin typeface="Arial Narrow"/>
                <a:cs typeface="Arial Narrow"/>
              </a:rPr>
              <a:t> in </a:t>
            </a:r>
            <a:r>
              <a:rPr lang="it-IT" sz="2000" dirty="0" err="1">
                <a:solidFill>
                  <a:srgbClr val="E0AA18"/>
                </a:solidFill>
                <a:latin typeface="Arial Narrow"/>
                <a:cs typeface="Arial Narrow"/>
              </a:rPr>
              <a:t>Earthquake</a:t>
            </a:r>
            <a:r>
              <a:rPr lang="it-IT" sz="2000" dirty="0">
                <a:solidFill>
                  <a:srgbClr val="E0AA18"/>
                </a:solidFill>
                <a:latin typeface="Arial Narrow"/>
                <a:cs typeface="Arial Narrow"/>
              </a:rPr>
              <a:t> </a:t>
            </a:r>
            <a:r>
              <a:rPr lang="it-IT" sz="2000" dirty="0" err="1">
                <a:solidFill>
                  <a:srgbClr val="E0AA18"/>
                </a:solidFill>
                <a:latin typeface="Arial Narrow"/>
                <a:cs typeface="Arial Narrow"/>
              </a:rPr>
              <a:t>Engeneering</a:t>
            </a:r>
            <a:r>
              <a:rPr lang="it-IT" sz="2000" dirty="0">
                <a:solidFill>
                  <a:srgbClr val="E0AA18"/>
                </a:solidFill>
                <a:latin typeface="Arial Narrow"/>
                <a:cs typeface="Arial Narrow"/>
              </a:rPr>
              <a:t>)</a:t>
            </a:r>
            <a:r>
              <a:rPr lang="it-IT" sz="2000" dirty="0" smtClean="0">
                <a:solidFill>
                  <a:srgbClr val="000000"/>
                </a:solidFill>
                <a:latin typeface="Arial Narrow"/>
                <a:cs typeface="Arial Narrow"/>
              </a:rPr>
              <a:t>: </a:t>
            </a:r>
            <a:r>
              <a:rPr lang="it-IT" sz="1800" dirty="0" err="1" smtClean="0">
                <a:solidFill>
                  <a:srgbClr val="000000"/>
                </a:solidFill>
                <a:latin typeface="Arial Narrow"/>
                <a:cs typeface="Arial Narrow"/>
              </a:rPr>
              <a:t>P</a:t>
            </a:r>
            <a:r>
              <a:rPr lang="it-IT" sz="1800" dirty="0" smtClean="0">
                <a:solidFill>
                  <a:srgbClr val="000000"/>
                </a:solidFill>
                <a:latin typeface="Arial Narrow"/>
                <a:cs typeface="Arial Narrow"/>
              </a:rPr>
              <a:t>-Learning </a:t>
            </a:r>
            <a:r>
              <a:rPr lang="it-IT" sz="1800" dirty="0">
                <a:solidFill>
                  <a:srgbClr val="000000"/>
                </a:solidFill>
                <a:latin typeface="Arial Narrow"/>
                <a:cs typeface="Arial Narrow"/>
              </a:rPr>
              <a:t>sostiene la ricerca di EUCENTRE ed eroga la formazione in aula con i più importanti professionisti e ricercatori del centro sui temi legati alla progettazione antisismica. </a:t>
            </a:r>
            <a:endParaRPr lang="it-IT" sz="2000" dirty="0">
              <a:solidFill>
                <a:srgbClr val="000000"/>
              </a:solidFill>
              <a:latin typeface="Arial Narrow"/>
              <a:cs typeface="Arial Narrow"/>
            </a:endParaRPr>
          </a:p>
          <a:p>
            <a:pPr lvl="1"/>
            <a:r>
              <a:rPr lang="it-IT" sz="2000" b="1" dirty="0">
                <a:solidFill>
                  <a:srgbClr val="E0AA18"/>
                </a:solidFill>
                <a:latin typeface="Arial Narrow"/>
                <a:cs typeface="Arial Narrow"/>
              </a:rPr>
              <a:t>FLIR </a:t>
            </a:r>
            <a:r>
              <a:rPr lang="it-IT" sz="2000" b="1" dirty="0" smtClean="0">
                <a:solidFill>
                  <a:srgbClr val="E0AA18"/>
                </a:solidFill>
                <a:latin typeface="Arial Narrow"/>
                <a:cs typeface="Arial Narrow"/>
              </a:rPr>
              <a:t>ICT</a:t>
            </a:r>
            <a:r>
              <a:rPr lang="it-IT" sz="2000" dirty="0" smtClean="0">
                <a:solidFill>
                  <a:srgbClr val="E0AA18"/>
                </a:solidFill>
                <a:latin typeface="Arial Narrow"/>
                <a:cs typeface="Arial Narrow"/>
              </a:rPr>
              <a:t> (</a:t>
            </a:r>
            <a:r>
              <a:rPr lang="it-IT" sz="2000" dirty="0" err="1" smtClean="0">
                <a:solidFill>
                  <a:srgbClr val="E0AA18"/>
                </a:solidFill>
                <a:latin typeface="Arial Narrow"/>
                <a:cs typeface="Arial Narrow"/>
              </a:rPr>
              <a:t>Infrared</a:t>
            </a:r>
            <a:r>
              <a:rPr lang="it-IT" sz="2000" dirty="0" smtClean="0">
                <a:solidFill>
                  <a:srgbClr val="E0AA18"/>
                </a:solidFill>
                <a:latin typeface="Arial Narrow"/>
                <a:cs typeface="Arial Narrow"/>
              </a:rPr>
              <a:t> </a:t>
            </a:r>
            <a:r>
              <a:rPr lang="it-IT" sz="2000" dirty="0">
                <a:solidFill>
                  <a:srgbClr val="E0AA18"/>
                </a:solidFill>
                <a:latin typeface="Arial Narrow"/>
                <a:cs typeface="Arial Narrow"/>
              </a:rPr>
              <a:t>Training </a:t>
            </a:r>
            <a:r>
              <a:rPr lang="it-IT" sz="2000" dirty="0" smtClean="0">
                <a:solidFill>
                  <a:srgbClr val="E0AA18"/>
                </a:solidFill>
                <a:latin typeface="Arial Narrow"/>
                <a:cs typeface="Arial Narrow"/>
              </a:rPr>
              <a:t>Center)</a:t>
            </a:r>
            <a:r>
              <a:rPr lang="it-IT" sz="1800" dirty="0" smtClean="0">
                <a:solidFill>
                  <a:srgbClr val="000000"/>
                </a:solidFill>
                <a:latin typeface="Arial Narrow"/>
                <a:cs typeface="Arial Narrow"/>
              </a:rPr>
              <a:t>: </a:t>
            </a:r>
            <a:r>
              <a:rPr lang="it-IT" sz="1800" dirty="0">
                <a:solidFill>
                  <a:srgbClr val="000000"/>
                </a:solidFill>
                <a:latin typeface="Arial Narrow"/>
                <a:cs typeface="Arial Narrow"/>
              </a:rPr>
              <a:t>punto di riferimento nella formazione degli operatori termografici, FLIR ha affidato a </a:t>
            </a:r>
            <a:r>
              <a:rPr lang="it-IT" sz="1800" dirty="0" err="1">
                <a:solidFill>
                  <a:srgbClr val="000000"/>
                </a:solidFill>
                <a:latin typeface="Arial Narrow"/>
                <a:cs typeface="Arial Narrow"/>
              </a:rPr>
              <a:t>P</a:t>
            </a:r>
            <a:r>
              <a:rPr lang="it-IT" sz="1800" dirty="0">
                <a:solidFill>
                  <a:srgbClr val="000000"/>
                </a:solidFill>
                <a:latin typeface="Arial Narrow"/>
                <a:cs typeface="Arial Narrow"/>
              </a:rPr>
              <a:t>-Learning la realizzazione di corsi in e-learning  sulla termografia ad infrarossi.</a:t>
            </a: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1E738-1A24-4734-B7F3-9F878855232D}" type="slidenum">
              <a:rPr lang="it-IT" smtClean="0"/>
              <a:t>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49783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>
            <a:normAutofit/>
          </a:bodyPr>
          <a:lstStyle/>
          <a:p>
            <a:r>
              <a:rPr lang="it-IT" b="1" dirty="0" smtClean="0">
                <a:solidFill>
                  <a:srgbClr val="000000"/>
                </a:solidFill>
                <a:latin typeface="Arial"/>
                <a:cs typeface="Arial"/>
              </a:rPr>
              <a:t>L’organizzazione</a:t>
            </a:r>
            <a:endParaRPr lang="it-IT" sz="2400" b="1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1E738-1A24-4734-B7F3-9F878855232D}" type="slidenum">
              <a:rPr lang="it-IT" smtClean="0"/>
              <a:t>8</a:t>
            </a:fld>
            <a:endParaRPr lang="it-IT"/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800" y="1196752"/>
            <a:ext cx="8376975" cy="542234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75351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 smtClean="0">
                <a:latin typeface="Arial"/>
                <a:cs typeface="Arial"/>
              </a:rPr>
              <a:t>I soci di riferimento</a:t>
            </a:r>
            <a:endParaRPr lang="it-IT" b="1" dirty="0">
              <a:latin typeface="Arial"/>
              <a:cs typeface="Arial"/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it-IT" sz="2800" dirty="0" smtClean="0">
                <a:latin typeface="Arial Narrow"/>
                <a:cs typeface="Arial Narrow"/>
              </a:rPr>
              <a:t>Marco Rossi </a:t>
            </a:r>
            <a:br>
              <a:rPr lang="it-IT" sz="2800" dirty="0" smtClean="0">
                <a:latin typeface="Arial Narrow"/>
                <a:cs typeface="Arial Narrow"/>
              </a:rPr>
            </a:br>
            <a:r>
              <a:rPr lang="it-IT" sz="1800" dirty="0" smtClean="0">
                <a:latin typeface="Arial Narrow"/>
                <a:cs typeface="Arial Narrow"/>
              </a:rPr>
              <a:t>Laurea in ingegneria civile presso Politecnico di Milano – </a:t>
            </a:r>
            <a:r>
              <a:rPr lang="it-IT" sz="1800" dirty="0">
                <a:latin typeface="Arial Narrow"/>
                <a:cs typeface="Arial Narrow"/>
              </a:rPr>
              <a:t>Strutturista in Brescia </a:t>
            </a:r>
            <a:r>
              <a:rPr lang="it-IT" sz="1800" dirty="0" smtClean="0">
                <a:latin typeface="Arial Narrow"/>
                <a:cs typeface="Arial Narrow"/>
              </a:rPr>
              <a:t>e titolare di uno studio di ingegneria e Amministratore di </a:t>
            </a:r>
            <a:r>
              <a:rPr lang="it-IT" sz="1800" dirty="0" err="1" smtClean="0">
                <a:latin typeface="Arial Narrow"/>
                <a:cs typeface="Arial Narrow"/>
              </a:rPr>
              <a:t>P</a:t>
            </a:r>
            <a:r>
              <a:rPr lang="it-IT" sz="1800" dirty="0" smtClean="0">
                <a:latin typeface="Arial Narrow"/>
                <a:cs typeface="Arial Narrow"/>
              </a:rPr>
              <a:t>-Learning</a:t>
            </a:r>
            <a:endParaRPr lang="it-IT" sz="2800" dirty="0" smtClean="0">
              <a:latin typeface="Arial Narrow"/>
              <a:cs typeface="Arial Narrow"/>
            </a:endParaRPr>
          </a:p>
          <a:p>
            <a:r>
              <a:rPr lang="it-IT" sz="2800" dirty="0" smtClean="0">
                <a:latin typeface="Arial Narrow"/>
                <a:cs typeface="Arial Narrow"/>
              </a:rPr>
              <a:t>Giovanni Renzi Brivio </a:t>
            </a:r>
            <a:br>
              <a:rPr lang="it-IT" sz="2800" dirty="0" smtClean="0">
                <a:latin typeface="Arial Narrow"/>
                <a:cs typeface="Arial Narrow"/>
              </a:rPr>
            </a:br>
            <a:r>
              <a:rPr lang="it-IT" sz="1800" dirty="0" smtClean="0">
                <a:latin typeface="Arial Narrow"/>
                <a:cs typeface="Arial Narrow"/>
              </a:rPr>
              <a:t>Laurea in ingegneria meccanica presso UNI BS – Consulente di Management e Amministratore di </a:t>
            </a:r>
            <a:r>
              <a:rPr lang="it-IT" sz="1800" dirty="0" err="1" smtClean="0">
                <a:latin typeface="Arial Narrow"/>
                <a:cs typeface="Arial Narrow"/>
              </a:rPr>
              <a:t>P</a:t>
            </a:r>
            <a:r>
              <a:rPr lang="it-IT" sz="1800" dirty="0" smtClean="0">
                <a:latin typeface="Arial Narrow"/>
                <a:cs typeface="Arial Narrow"/>
              </a:rPr>
              <a:t>-Learning</a:t>
            </a:r>
          </a:p>
          <a:p>
            <a:r>
              <a:rPr lang="it-IT" sz="2800" dirty="0">
                <a:latin typeface="Arial Narrow"/>
                <a:cs typeface="Arial Narrow"/>
              </a:rPr>
              <a:t>Carlo Comincini </a:t>
            </a:r>
            <a:br>
              <a:rPr lang="it-IT" sz="2800" dirty="0">
                <a:latin typeface="Arial Narrow"/>
                <a:cs typeface="Arial Narrow"/>
              </a:rPr>
            </a:br>
            <a:r>
              <a:rPr lang="it-IT" sz="1800" dirty="0">
                <a:latin typeface="Arial Narrow"/>
                <a:cs typeface="Arial Narrow"/>
              </a:rPr>
              <a:t>Laurea in Scienze dell’educazione presso Università Cattolica - Direttore</a:t>
            </a:r>
          </a:p>
          <a:p>
            <a:endParaRPr lang="it-IT" sz="1800" dirty="0" smtClean="0">
              <a:latin typeface="Arial Narrow"/>
              <a:cs typeface="Arial Narrow"/>
            </a:endParaRPr>
          </a:p>
          <a:p>
            <a:pPr marL="0" indent="0">
              <a:buNone/>
            </a:pPr>
            <a:endParaRPr lang="it-IT" sz="1800" dirty="0" smtClean="0">
              <a:latin typeface="Arial Narrow"/>
              <a:cs typeface="Arial Narrow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1E738-1A24-4734-B7F3-9F878855232D}" type="slidenum">
              <a:rPr lang="it-IT" smtClean="0"/>
              <a:t>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91698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1340</TotalTime>
  <Words>635</Words>
  <Application>Microsoft Macintosh PowerPoint</Application>
  <PresentationFormat>Presentazione su schermo (4:3)</PresentationFormat>
  <Paragraphs>55</Paragraphs>
  <Slides>10</Slides>
  <Notes>0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10</vt:i4>
      </vt:variant>
    </vt:vector>
  </HeadingPairs>
  <TitlesOfParts>
    <vt:vector size="16" baseType="lpstr">
      <vt:lpstr>Arial Narrow</vt:lpstr>
      <vt:lpstr>Arial Rounded MT Bold</vt:lpstr>
      <vt:lpstr>BrauerNeue-Bold</vt:lpstr>
      <vt:lpstr>Calibri</vt:lpstr>
      <vt:lpstr>Arial</vt:lpstr>
      <vt:lpstr>Tema di Office</vt:lpstr>
      <vt:lpstr>Presentazione di PowerPoint</vt:lpstr>
      <vt:lpstr>Presentazione di PowerPoint</vt:lpstr>
      <vt:lpstr>Chi è P-Learning</vt:lpstr>
      <vt:lpstr>Presentazione di PowerPoint</vt:lpstr>
      <vt:lpstr>Cosa fa P-Learning</vt:lpstr>
      <vt:lpstr>Partnership - convenzioni</vt:lpstr>
      <vt:lpstr>Partnership: Direzione Scientifica</vt:lpstr>
      <vt:lpstr>L’organizzazione</vt:lpstr>
      <vt:lpstr>I soci di riferimento</vt:lpstr>
      <vt:lpstr>DEMO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Intervista per Rolando</dc:title>
  <dc:creator>p-learning</dc:creator>
  <cp:lastModifiedBy>Carlo Comincini</cp:lastModifiedBy>
  <cp:revision>66</cp:revision>
  <cp:lastPrinted>2015-04-08T08:32:21Z</cp:lastPrinted>
  <dcterms:created xsi:type="dcterms:W3CDTF">2012-10-18T09:45:41Z</dcterms:created>
  <dcterms:modified xsi:type="dcterms:W3CDTF">2016-02-22T16:48:10Z</dcterms:modified>
</cp:coreProperties>
</file>